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6"/>
  </p:notesMasterIdLst>
  <p:sldIdLst>
    <p:sldId id="256" r:id="rId2"/>
    <p:sldId id="270" r:id="rId3"/>
    <p:sldId id="271" r:id="rId4"/>
    <p:sldId id="272" r:id="rId5"/>
    <p:sldId id="259" r:id="rId6"/>
    <p:sldId id="260" r:id="rId7"/>
    <p:sldId id="261" r:id="rId8"/>
    <p:sldId id="262" r:id="rId9"/>
    <p:sldId id="268" r:id="rId10"/>
    <p:sldId id="273" r:id="rId11"/>
    <p:sldId id="274" r:id="rId12"/>
    <p:sldId id="276" r:id="rId13"/>
    <p:sldId id="263" r:id="rId14"/>
    <p:sldId id="264" r:id="rId15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itchFamily="32" charset="0"/>
        <a:ea typeface="Microsoft YaHei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917" autoAdjust="0"/>
  </p:normalViewPr>
  <p:slideViewPr>
    <p:cSldViewPr>
      <p:cViewPr varScale="1">
        <p:scale>
          <a:sx n="55" d="100"/>
          <a:sy n="55" d="100"/>
        </p:scale>
        <p:origin x="-1524" y="-72"/>
      </p:cViewPr>
      <p:guideLst>
        <p:guide orient="horz" pos="2879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"/>
          <p:cNvSpPr>
            <a:spLocks noChangeArrowheads="1"/>
          </p:cNvSpPr>
          <p:nvPr/>
        </p:nvSpPr>
        <p:spPr bwMode="auto">
          <a:xfrm>
            <a:off x="0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9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5350" y="746125"/>
            <a:ext cx="4968875" cy="3727450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6275" y="4722813"/>
            <a:ext cx="5407025" cy="447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9442450"/>
            <a:ext cx="29305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2450"/>
            <a:ext cx="29289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5986E6D6-209B-435E-AF90-2D510C795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70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360CAAAA-422C-4B61-A19D-7E06E9933474}" type="slidenum">
              <a:rPr lang="ru-RU">
                <a:solidFill>
                  <a:srgbClr val="000000"/>
                </a:solidFill>
              </a:rPr>
              <a:pPr eaLnBrk="1" hangingPunct="1"/>
              <a:t>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229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10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11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12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5350" y="746125"/>
            <a:ext cx="4970463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DF042EA-1C62-46A0-BC29-4CD7B1E7E9D1}" type="slidenum">
              <a:rPr lang="ru-RU">
                <a:solidFill>
                  <a:srgbClr val="000000"/>
                </a:solidFill>
              </a:rPr>
              <a:pPr eaLnBrk="1" hangingPunct="1"/>
              <a:t>13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945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26ACA38-6463-481A-AD72-6B70CCAF2AC9}" type="slidenum">
              <a:rPr lang="ru-RU">
                <a:solidFill>
                  <a:srgbClr val="000000"/>
                </a:solidFill>
              </a:rPr>
              <a:pPr eaLnBrk="1" hangingPunct="1"/>
              <a:t>14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204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D23802F5-28CA-450F-8258-29562C766366}" type="slidenum">
              <a:rPr lang="ru-RU">
                <a:solidFill>
                  <a:srgbClr val="000000"/>
                </a:solidFill>
              </a:rPr>
              <a:pPr eaLnBrk="1" hangingPunct="1"/>
              <a:t>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331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6D0909BA-C0C4-4888-86AC-C846781BE161}" type="slidenum">
              <a:rPr lang="ru-RU">
                <a:solidFill>
                  <a:srgbClr val="000000"/>
                </a:solidFill>
              </a:rPr>
              <a:pPr eaLnBrk="1" hangingPunct="1"/>
              <a:t>3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4339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6" y="4722814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4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FA70E29-E2B7-4BA7-8A28-67F3EC4EE9BA}" type="slidenum">
              <a:rPr lang="ru-RU">
                <a:solidFill>
                  <a:srgbClr val="000000"/>
                </a:solidFill>
              </a:rPr>
              <a:pPr eaLnBrk="1" hangingPunct="1"/>
              <a:t>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536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F3F425AC-D8BB-4955-A421-A40FF92728E1}" type="slidenum">
              <a:rPr lang="ru-RU">
                <a:solidFill>
                  <a:srgbClr val="000000"/>
                </a:solidFill>
              </a:rPr>
              <a:pPr eaLnBrk="1" hangingPunct="1"/>
              <a:t>6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6387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98F47A9D-0363-421B-8F5D-276AB6570C0A}" type="slidenum">
              <a:rPr lang="ru-RU">
                <a:solidFill>
                  <a:srgbClr val="000000"/>
                </a:solidFill>
              </a:rPr>
              <a:pPr eaLnBrk="1" hangingPunct="1"/>
              <a:t>7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741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8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/>
            <a:fld id="{143AC160-ABEE-4124-9955-88D15FF435A7}" type="slidenum">
              <a:rPr lang="ru-RU">
                <a:solidFill>
                  <a:srgbClr val="000000"/>
                </a:solidFill>
              </a:rPr>
              <a:pPr eaLnBrk="1" hangingPunct="1"/>
              <a:t>9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843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3763" y="746125"/>
            <a:ext cx="4973637" cy="372903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76275" y="4722813"/>
            <a:ext cx="5408613" cy="44751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826"/>
            <a:ext cx="7772400" cy="147062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7117"/>
            <a:ext cx="6400800" cy="175205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754B4-235A-4792-86B1-C8CB8C69D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47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68CEC-CDA3-433D-B760-76A6B3ED90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503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1" y="-110033"/>
            <a:ext cx="2055813" cy="670353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110033"/>
            <a:ext cx="6019800" cy="670353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04FFE-06C4-4C03-A22A-D050175F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355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DA17-FF8B-4CC5-97F8-E829E7B283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5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7656"/>
            <a:ext cx="7772400" cy="136059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7402"/>
            <a:ext cx="7772400" cy="1500254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78D73-8C67-445D-BE39-31A318DD0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904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599706"/>
            <a:ext cx="4037013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6613" y="1599706"/>
            <a:ext cx="4038600" cy="49937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67A87-2123-4A2B-B8A9-4B64B11E29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144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082"/>
            <a:ext cx="8229600" cy="114264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4111"/>
            <a:ext cx="4040188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5262"/>
            <a:ext cx="4040188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4111"/>
            <a:ext cx="4041775" cy="64115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5262"/>
            <a:ext cx="4041775" cy="395059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637F7-57A0-4574-9DB9-2F558315E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301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FA21AA-EECC-4184-8184-BB32CC691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98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7A00F5-D935-4D30-B628-9877F280D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99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2967"/>
            <a:ext cx="3008313" cy="1161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2967"/>
            <a:ext cx="5111750" cy="585289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4657"/>
            <a:ext cx="3008313" cy="46912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3A6A67-BD08-4F61-BEC4-3E83392110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54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1235"/>
            <a:ext cx="5486400" cy="56709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3644"/>
            <a:ext cx="5486400" cy="411353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8327"/>
            <a:ext cx="5486400" cy="80408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74B0-BF4B-409C-8551-04CA898FB8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713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-110032"/>
            <a:ext cx="8228013" cy="191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599706"/>
            <a:ext cx="8228013" cy="4993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Четвёртый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90908"/>
            <a:ext cx="2895600" cy="49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288792"/>
            <a:ext cx="2132013" cy="4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mtClean="0">
                <a:solidFill>
                  <a:srgbClr val="000000"/>
                </a:solidFill>
                <a:ea typeface="+mn-ea"/>
                <a:cs typeface="Arial" charset="0"/>
              </a:defRPr>
            </a:lvl1pPr>
          </a:lstStyle>
          <a:p>
            <a:pPr>
              <a:defRPr/>
            </a:pPr>
            <a:fld id="{7304B375-C69C-43A2-9B7F-DF9752B674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Calibri" pitchFamily="32" charset="0"/>
          <a:ea typeface="Microsoft YaHei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105800"/>
            <a:ext cx="9175750" cy="688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63" y="0"/>
            <a:ext cx="9175750" cy="6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27088" y="2276831"/>
            <a:ext cx="7632700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Поэтапное внедрение и 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пробация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Всероссийского физкультурно-спортивного комплекса 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«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Готов к труду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и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+mn-ea"/>
                <a:cs typeface="Arial" pitchFamily="34" charset="0"/>
              </a:rPr>
              <a:t>обороне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» (ГТО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)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 образовательных организациях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+mn-ea"/>
                <a:cs typeface="Arial" charset="0"/>
              </a:rPr>
              <a:t>Республики Татарстан  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ea typeface="+mn-ea"/>
              <a:cs typeface="Arial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32040" y="4956668"/>
            <a:ext cx="4702175" cy="113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Calibri" pitchFamily="32" charset="0"/>
                <a:cs typeface="Arial" charset="0"/>
              </a:defRPr>
            </a:lvl9pPr>
          </a:lstStyle>
          <a:p>
            <a:pPr>
              <a:buClrTx/>
              <a:buFontTx/>
              <a:buNone/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2054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4" y="169281"/>
            <a:ext cx="1222375" cy="162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298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Этапы внедрения и апробации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«Готов к труду и обороне» (ГТО)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образовательных организациях 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96252"/>
              </p:ext>
            </p:extLst>
          </p:nvPr>
        </p:nvGraphicFramePr>
        <p:xfrm>
          <a:off x="508794" y="1700140"/>
          <a:ext cx="8311678" cy="46091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83086"/>
                <a:gridCol w="5328592"/>
              </a:tblGrid>
              <a:tr h="1096941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Сентябрь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 Система мероприятий</a:t>
                      </a:r>
                      <a:r>
                        <a:rPr lang="ru-RU" sz="2100" baseline="0" dirty="0" smtClean="0"/>
                        <a:t>, направленных на продвижение и пропаганду </a:t>
                      </a:r>
                    </a:p>
                    <a:p>
                      <a:r>
                        <a:rPr lang="ru-RU" sz="2100" baseline="0" dirty="0" smtClean="0"/>
                        <a:t>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Октябрь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Осенняя сессия сдачи нормативов Комплекса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1287167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Ноябрь-декабрь, март </a:t>
                      </a:r>
                      <a:r>
                        <a:rPr lang="ru-RU" sz="2100" baseline="0" dirty="0" smtClean="0"/>
                        <a:t>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Проведение массовых физкультурно-спортивных мероприятий с обучающимися, направленных на продвижение и пропаганду Комплекса ГТО </a:t>
                      </a:r>
                      <a:endParaRPr lang="ru-RU" sz="2100" dirty="0"/>
                    </a:p>
                  </a:txBody>
                  <a:tcPr marT="60941" marB="60941"/>
                </a:tc>
              </a:tr>
              <a:tr h="698748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Январь-февраль 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 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  <a:tr h="586273"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Апрель-май</a:t>
                      </a:r>
                      <a:endParaRPr lang="ru-RU" sz="2100" dirty="0"/>
                    </a:p>
                  </a:txBody>
                  <a:tcPr marT="60941" marB="6094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dirty="0" smtClean="0"/>
                        <a:t>Зимняя сессия сдачи нормативов Комплекса</a:t>
                      </a:r>
                    </a:p>
                  </a:txBody>
                  <a:tcPr marT="60941" marB="6094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24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6619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Спортивно-оздоровительные проекты, направленные на продвижение Всероссийского физкультурно-спортивного комплекса «Готов к труду и обороне»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Региональный этап Всероссийских спортивных соревнований школьников «Президентские состязания»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    Региональный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этап Всероссийских спортивных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игр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школьников «Президентские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спортивные игры»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Региональный этап Чемпионата Школьной баскетбольной лиги «КЭС-БАСКЕТ» 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   Республиканские соревнования среди  молодежи допризывного возраста «К защите Родины готов!»</a:t>
            </a:r>
          </a:p>
          <a:p>
            <a:pPr algn="just"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Спартакиада среди профессиональных образовательных организаций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825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780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Методическое сопровождение поэтапного внедрения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апробации ВФСК ГТО –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ГАОУ ДПО «Институт развития образования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Республики Татарстан» 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Microsoft YaHei"/>
                <a:cs typeface="Arial" pitchFamily="34" charset="0"/>
              </a:rPr>
              <a:t>(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проектный офис по внедрению ВФСК ГТО, г. Казань, ул. Б. Красная, 68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Руководитель проектного офиса -   Сафин Алексей Алексеевич, тел. 238-68-11, </a:t>
            </a:r>
          </a:p>
          <a:p>
            <a:pPr lvl="0" algn="just" defTabSz="914400">
              <a:spcBef>
                <a:spcPts val="0"/>
              </a:spcBef>
              <a:buClrTx/>
              <a:buSzTx/>
            </a:pPr>
            <a:r>
              <a:rPr lang="ru-RU" altLang="ru-RU" sz="1600" b="1" dirty="0" err="1">
                <a:solidFill>
                  <a:srgbClr val="000000"/>
                </a:solidFill>
                <a:latin typeface="Arial" pitchFamily="34" charset="0"/>
                <a:ea typeface="Microsoft YaHei"/>
              </a:rPr>
              <a:t>эл.почта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: </a:t>
            </a:r>
            <a:r>
              <a:rPr lang="en-US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metodiro@mail.ru</a:t>
            </a:r>
            <a:r>
              <a:rPr lang="ru-RU" altLang="ru-RU" sz="1600" b="1" dirty="0">
                <a:solidFill>
                  <a:srgbClr val="000000"/>
                </a:solidFill>
                <a:latin typeface="Arial" pitchFamily="34" charset="0"/>
                <a:ea typeface="Microsoft YaHei"/>
              </a:rPr>
              <a:t> </a:t>
            </a:r>
            <a:r>
              <a:rPr lang="ru-RU" altLang="ru-RU" sz="1600" b="1" dirty="0" smtClean="0">
                <a:solidFill>
                  <a:srgbClr val="000000"/>
                </a:solidFill>
                <a:latin typeface="Arial" pitchFamily="34" charset="0"/>
                <a:ea typeface="Microsoft YaHei"/>
              </a:rPr>
              <a:t>)</a:t>
            </a:r>
            <a:r>
              <a:rPr lang="ru-RU" altLang="ru-RU" sz="1600" b="1" dirty="0" smtClean="0"/>
              <a:t>)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разработка методических рекомендаций для органов   управления в сфере образования, образовательных организаций</a:t>
            </a:r>
          </a:p>
          <a:p>
            <a:pPr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рганизация и проведение зональных обучающих семинаров для специалистов муниципальных органов управления образованием, руководителей РМО учителей физической культуры, заместителей руководителя  по ВР, классных руководителей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организация и проведение курсов повышения квалификации для учителей физической культуры</a:t>
            </a:r>
          </a:p>
          <a:p>
            <a:pPr marL="342900" indent="-342900">
              <a:buClrTx/>
              <a:buFontTx/>
              <a:buChar char="-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6130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" y="-2116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3541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Воспитание, дополнительное образование детей/</a:t>
            </a:r>
            <a:r>
              <a:rPr lang="ru-RU" sz="24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Здоровьесберегающее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физкультурно-спортивное направление/Апробация Всероссийского физкультурно-спортивного комплекса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«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9077"/>
            <a:ext cx="1403350" cy="685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-71944"/>
            <a:ext cx="658813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457200" y="275082"/>
            <a:ext cx="8229600" cy="114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sz="28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827088" y="1599707"/>
            <a:ext cx="7859712" cy="452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1pPr>
            <a:lvl2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2pPr>
            <a:lvl3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3pPr>
            <a:lvl4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4pPr>
            <a:lvl5pPr eaLnBrk="0" hangingPunct="0"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  <a:defRPr>
                <a:solidFill>
                  <a:schemeClr val="bg1"/>
                </a:solidFill>
                <a:latin typeface="Calibri" pitchFamily="32" charset="0"/>
                <a:ea typeface="Microsoft YaHei" charset="-122"/>
              </a:defRPr>
            </a:lvl9pPr>
          </a:lstStyle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650"/>
              </a:spcBef>
              <a:buClrTx/>
              <a:buFontTx/>
              <a:buNone/>
            </a:pPr>
            <a:endParaRPr lang="ru-RU" sz="2600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900"/>
              </a:spcBef>
              <a:buClrTx/>
              <a:buFontTx/>
              <a:buNone/>
            </a:pPr>
            <a:r>
              <a:rPr lang="ru-RU" sz="3600" b="1" dirty="0">
                <a:solidFill>
                  <a:srgbClr val="002060"/>
                </a:solidFill>
              </a:rPr>
              <a:t>   Благодарю за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внимание!      </a:t>
            </a:r>
            <a:endParaRPr lang="ru-RU" sz="3600" b="1" dirty="0">
              <a:solidFill>
                <a:srgbClr val="002060"/>
              </a:solidFill>
            </a:endParaRPr>
          </a:p>
          <a:p>
            <a:pPr eaLnBrk="1" hangingPunct="1">
              <a:spcBef>
                <a:spcPts val="900"/>
              </a:spcBef>
              <a:buClr>
                <a:srgbClr val="002060"/>
              </a:buClr>
              <a:buFont typeface="Arial" charset="0"/>
              <a:buNone/>
            </a:pPr>
            <a:endParaRPr lang="ru-RU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707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39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7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3078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701675" y="253923"/>
            <a:ext cx="8370888" cy="397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Всероссийский физкультурно-спортивный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«Готов к труду и обороне» (ГТО)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Указ 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Президента  Российской Федерации </a:t>
            </a: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от </a:t>
            </a:r>
            <a:r>
              <a:rPr 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24 марта 2014 года №</a:t>
            </a: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172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 всероссийском физкультурно-оздоровительном комплексе 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«Готов к труду и обороне (ГТО)»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391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-105802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4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1" name="AutoShape 4"/>
          <p:cNvSpPr>
            <a:spLocks noChangeArrowheads="1"/>
          </p:cNvSpPr>
          <p:nvPr/>
        </p:nvSpPr>
        <p:spPr bwMode="auto">
          <a:xfrm>
            <a:off x="701675" y="6403059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4102" name="Text Box 5"/>
          <p:cNvSpPr txBox="1">
            <a:spLocks noChangeArrowheads="1"/>
          </p:cNvSpPr>
          <p:nvPr/>
        </p:nvSpPr>
        <p:spPr bwMode="auto">
          <a:xfrm>
            <a:off x="1619250" y="205258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Rectangle 6"/>
          <p:cNvSpPr>
            <a:spLocks noChangeArrowheads="1"/>
          </p:cNvSpPr>
          <p:nvPr/>
        </p:nvSpPr>
        <p:spPr bwMode="auto">
          <a:xfrm>
            <a:off x="701675" y="253924"/>
            <a:ext cx="8370888" cy="4095609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Нормативные документы</a:t>
            </a: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Министерства образования и науки Республики Татарстан от 10.07.2014 года №3907/14 «Об апробации Всероссийского физкультурно-спортивного комплекса «Готов к труду и обороне» (ГТО) в образовательных организациях Республики Татарстан» </a:t>
            </a:r>
            <a:endParaRPr lang="ru-RU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Участники: 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 общеобразовательные организации</a:t>
            </a:r>
          </a:p>
          <a:p>
            <a:pPr marL="285750" indent="-285750" algn="just">
              <a:buClrTx/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бразовательные организации СПО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293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1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Условия допуска к сдаче тестов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Обучающиеся и студенты основной группы по физической культуре на основании допуска медицинского работника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Списки обучающихся и студентов, допущенных к сдаче нормативов, заверяются руководителем образовательной организации  </a:t>
            </a:r>
            <a:endParaRPr lang="ru-RU" sz="2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6603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5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403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Возрастная структура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 ступень: 1 - 2 классы (6 - 8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 ступень: 3 - 4 классы (9 - 10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III ступень: 5 - 6 классы (11 - 12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IV ступень: 7 - 9 классы (13 - 15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 ступень: 10 - 11 классы, среднее профессиональное образование (16 - 17 лет)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VI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ступень:  18-29 лет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9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542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Виды испытаний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Челночный бег 3х10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Бег на 30, 60, 100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Бег на 1; 1,5; 2; 3 км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Прыжок в длину с места, прыжок в длину с разбега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5. Подтягивания на низкой и высокой перекладинах, рывок гири, сгибание и разгибание рук в упоре лежа, поднимание туловища из положения лежа на спине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6. Наклон вперед из положения стоя на полу или гимнастической скамье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7. Метание спортивного снаряда в цель и на дальность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8. Плавание на 8, 10, 15, 25, 50 м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 Бег на лыжах, кросс по пересеченной местности на 1, 2, 3, 5 км.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10. Стрельба из положения сидя и положения стоя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11. Туристский поход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3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1848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002060"/>
                </a:solidFill>
              </a:rPr>
              <a:t>   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Рекомендации к недельному двигательному режиму 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199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186354"/>
              </p:ext>
            </p:extLst>
          </p:nvPr>
        </p:nvGraphicFramePr>
        <p:xfrm>
          <a:off x="701675" y="1266602"/>
          <a:ext cx="8193088" cy="5232826"/>
        </p:xfrm>
        <a:graphic>
          <a:graphicData uri="http://schemas.openxmlformats.org/drawingml/2006/table">
            <a:tbl>
              <a:tblPr/>
              <a:tblGrid>
                <a:gridCol w="600075"/>
                <a:gridCol w="7593013"/>
              </a:tblGrid>
              <a:tr h="656096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№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п/п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</a:t>
                      </a:r>
                    </a:p>
                  </a:txBody>
                  <a:tcPr marL="68760" marR="68760" marT="0" marB="0" anchor="ctr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1.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Утренняя гимнастика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536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2.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Обязательные учебные занятия в образовательных организациях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28049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3.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Виды двигательной деятельности в процессе учебного дня 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59441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4.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Организованные занятия в спортивных секциях </a:t>
                      </a:r>
                    </a:p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и кружках по легкой атлетике, плаванию, лыжам, </a:t>
                      </a:r>
                      <a:r>
                        <a:rPr kumimoji="0" lang="ru-RU" sz="2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полиатлону</a:t>
                      </a: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, гимнастике, спортивным играм, фитнесу, единоборствам, туризму, в группах общей  физической  подготовки, участие в спортивных соревнованиях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94838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2" charset="0"/>
                          <a:ea typeface="Microsoft YaHei" charset="-122"/>
                        </a:rPr>
                        <a:t>5.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Самостоятельные занятия физической культурой, в том числе подвижными и спортивными играми, другими видами двигательной деятельности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56096">
                <a:tc gridSpan="2">
                  <a:txBody>
                    <a:bodyPr/>
                    <a:lstStyle/>
                    <a:p>
                      <a:pPr marL="0" marR="0" lvl="0" indent="0" algn="just" defTabSz="449263" rtl="0" eaLnBrk="1" fontAlgn="base" latinLnBrk="0" hangingPunct="1">
                        <a:lnSpc>
                          <a:spcPct val="102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Microsoft YaHei" charset="-122"/>
                          <a:cs typeface="Arial" pitchFamily="34" charset="0"/>
                        </a:rPr>
                        <a:t>В каникулярное время ежедневный двигательный режим должен составлять не менее 3-4 часов</a:t>
                      </a:r>
                    </a:p>
                  </a:txBody>
                  <a:tcPr marL="68760" marR="68760" marT="0" marB="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5326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1F497D"/>
                </a:solidFill>
              </a:rPr>
              <a:t> </a:t>
            </a: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Обязательно для образовательных организаций</a:t>
            </a:r>
          </a:p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(письмо МОиН РТ от 26.08.2014 года №16756/14)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 Оформлены информационные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стенды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Созданы тематические  разделы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сайтах образовательных организаций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Пропаганда внедрения комплекса ГТО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осуществляется на массовых физкультурно-спортивных мероприятиях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родительских собраниях, совещаниях педагогических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коллективов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Тестирование начато с 20 сентября 2014 года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05801"/>
            <a:ext cx="9175750" cy="68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4640"/>
            <a:ext cx="1403350" cy="6855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39111"/>
            <a:ext cx="658812" cy="85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7" name="AutoShape 4"/>
          <p:cNvSpPr>
            <a:spLocks noChangeArrowheads="1"/>
          </p:cNvSpPr>
          <p:nvPr/>
        </p:nvSpPr>
        <p:spPr bwMode="auto">
          <a:xfrm>
            <a:off x="701675" y="6403057"/>
            <a:ext cx="8370888" cy="385114"/>
          </a:xfrm>
          <a:custGeom>
            <a:avLst/>
            <a:gdLst>
              <a:gd name="T0" fmla="*/ 0 w 8370888"/>
              <a:gd name="T1" fmla="*/ 0 h 288925"/>
              <a:gd name="T2" fmla="*/ 8322733 w 8370888"/>
              <a:gd name="T3" fmla="*/ 0 h 288925"/>
              <a:gd name="T4" fmla="*/ 8370888 w 8370888"/>
              <a:gd name="T5" fmla="*/ 48155 h 288925"/>
              <a:gd name="T6" fmla="*/ 8370888 w 8370888"/>
              <a:gd name="T7" fmla="*/ 288925 h 288925"/>
              <a:gd name="T8" fmla="*/ 8370888 w 8370888"/>
              <a:gd name="T9" fmla="*/ 288925 h 288925"/>
              <a:gd name="T10" fmla="*/ 48155 w 8370888"/>
              <a:gd name="T11" fmla="*/ 288925 h 288925"/>
              <a:gd name="T12" fmla="*/ 0 w 8370888"/>
              <a:gd name="T13" fmla="*/ 240770 h 288925"/>
              <a:gd name="T14" fmla="*/ 0 w 8370888"/>
              <a:gd name="T15" fmla="*/ 0 h 28892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8370888"/>
              <a:gd name="T25" fmla="*/ 0 h 288925"/>
              <a:gd name="T26" fmla="*/ 8370888 w 8370888"/>
              <a:gd name="T27" fmla="*/ 288925 h 28892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8370888" h="288925">
                <a:moveTo>
                  <a:pt x="0" y="0"/>
                </a:moveTo>
                <a:lnTo>
                  <a:pt x="8322733" y="0"/>
                </a:lnTo>
                <a:lnTo>
                  <a:pt x="8370888" y="48155"/>
                </a:lnTo>
                <a:lnTo>
                  <a:pt x="8370888" y="288925"/>
                </a:lnTo>
                <a:lnTo>
                  <a:pt x="48155" y="288925"/>
                </a:lnTo>
                <a:lnTo>
                  <a:pt x="0" y="24077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4780C5"/>
              </a:gs>
              <a:gs pos="100000">
                <a:srgbClr val="254872"/>
              </a:gs>
            </a:gsLst>
            <a:lin ang="10800000" scaled="1"/>
          </a:gradFill>
          <a:ln w="25560">
            <a:solidFill>
              <a:srgbClr val="385D8A"/>
            </a:solidFill>
            <a:miter lim="800000"/>
            <a:headEnd/>
            <a:tailEnd/>
          </a:ln>
          <a:effectLst>
            <a:outerShdw dist="38184" dir="2700000" algn="ctr" rotWithShape="0">
              <a:srgbClr val="000000">
                <a:alpha val="40033"/>
              </a:srgbClr>
            </a:outerShdw>
          </a:effectLst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>
                <a:solidFill>
                  <a:srgbClr val="FFFFFF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1619250" y="205255"/>
            <a:ext cx="7056438" cy="706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701675" y="253922"/>
            <a:ext cx="8370888" cy="495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Рекомендации для проведения тестирования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Сдача нормативов разделена на три сессии: осенняя, зимняя, весенняя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  Созданы базовые площадки для сдачи нормативов  по территориальному принципу с соответствующей материальной базой и спортивно-оздоровительной инфраструктурой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Сдача нормативов рекомендована на муниципальных спортивно-оздоровительных объектах</a:t>
            </a: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400" dirty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ahoma" pitchFamily="32" charset="0"/>
                <a:cs typeface="Tahoma" pitchFamily="32" charset="0"/>
              </a:rPr>
              <a:t> </a:t>
            </a: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400" dirty="0">
              <a:solidFill>
                <a:srgbClr val="000000"/>
              </a:solidFill>
              <a:latin typeface="Tahoma" pitchFamily="32" charset="0"/>
              <a:cs typeface="Tahoma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3851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itchFamily="32" charset="0"/>
            <a:cs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11499</TotalTime>
  <Words>964</Words>
  <Application>Microsoft Office PowerPoint</Application>
  <PresentationFormat>Экран (4:3)</PresentationFormat>
  <Paragraphs>160</Paragraphs>
  <Slides>14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Соркина</cp:lastModifiedBy>
  <cp:revision>527</cp:revision>
  <cp:lastPrinted>2014-10-07T12:41:58Z</cp:lastPrinted>
  <dcterms:created xsi:type="dcterms:W3CDTF">2011-01-19T10:29:57Z</dcterms:created>
  <dcterms:modified xsi:type="dcterms:W3CDTF">2014-11-05T14:36:14Z</dcterms:modified>
</cp:coreProperties>
</file>